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Default Extension="pict" ContentType="image/pict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s/slide22.xml" ContentType="application/vnd.openxmlformats-officedocument.presentationml.slide+xml"/>
  <Default Extension="xml" ContentType="application/xml"/>
  <Override PartName="/ppt/slides/slide19.xml" ContentType="application/vnd.openxmlformats-officedocument.presentationml.slide+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theme/theme3.xml" ContentType="application/vnd.openxmlformats-officedocument.theme+xml"/>
  <Override PartName="/ppt/slideLayouts/slideLayout2.xml" ContentType="application/vnd.openxmlformats-officedocument.presentationml.slideLayout+xml"/>
  <Default Extension="fntdata" ContentType="application/x-fontdata"/>
  <Override PartName="/ppt/slides/slide23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6.xml" ContentType="application/vnd.openxmlformats-officedocument.presentationml.slide+xml"/>
  <Override PartName="/ppt/slideLayouts/slideLayout13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Default Extension="vml" ContentType="application/vnd.openxmlformats-officedocument.vmlDrawing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Override PartName="/ppt/embeddings/Microsoft_Equation1.bin" ContentType="application/vnd.openxmlformats-officedocument.oleObject"/>
  <Override PartName="/ppt/slides/slide20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17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embedTrueTypeFonts="1" saveSubsetFonts="1">
  <p:sldMasterIdLst>
    <p:sldMasterId id="2147483792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</p:sldIdLst>
  <p:sldSz cx="9144000" cy="6858000" type="screen4x3"/>
  <p:notesSz cx="7010400" cy="9236075"/>
  <p:embeddedFontLst>
    <p:embeddedFont>
      <p:font typeface="Formata-Medium"/>
      <p:regular r:id="rId29"/>
    </p:embeddedFont>
    <p:embeddedFont>
      <p:font typeface="BlissMedium"/>
      <p:regular r:id="rId30"/>
    </p:embeddedFont>
    <p:embeddedFont>
      <p:font typeface="MS PGothic"/>
      <p:regular r:id="rId31"/>
    </p:embeddedFont>
    <p:embeddedFont>
      <p:font typeface="Arial Unicode MS"/>
      <p:regular r:id="rId32"/>
    </p:embeddedFont>
  </p:embeddedFontLst>
  <p:defaultTextStyle>
    <a:defPPr>
      <a:defRPr lang="fr-CA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Osaka" charset="-128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>
        <p15:guide id="1" orient="horz" pos="3838">
          <p15:clr>
            <a:srgbClr val="A4A3A4"/>
          </p15:clr>
        </p15:guide>
        <p15:guide id="2" orient="horz" pos="4269">
          <p15:clr>
            <a:srgbClr val="A4A3A4"/>
          </p15:clr>
        </p15:guide>
        <p15:guide id="3" pos="5494">
          <p15:clr>
            <a:srgbClr val="A4A3A4"/>
          </p15:clr>
        </p15:guide>
        <p15:guide id="4" pos="139">
          <p15:clr>
            <a:srgbClr val="A4A3A4"/>
          </p15:clr>
        </p15:guide>
      </p15:sldGuideLst>
    </p:ext>
    <p:ext uri="{2D200454-40CA-4A62-9FC3-DE9A4176ACB9}">
      <p15:notesGuideLst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showPr showNarration="1">
    <p:present/>
    <p:sldAll/>
    <p:penClr>
      <a:prstClr val="red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3C4745"/>
    <a:srgbClr val="4D4126"/>
    <a:srgbClr val="D4642B"/>
    <a:srgbClr val="7A7E7D"/>
    <a:srgbClr val="6B859E"/>
    <a:srgbClr val="204275"/>
    <a:srgbClr val="CB203C"/>
    <a:srgbClr val="273D5F"/>
    <a:srgbClr val="9A1F23"/>
    <a:srgbClr val="00426F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0096" autoAdjust="0"/>
    <p:restoredTop sz="92584" autoAdjust="0"/>
  </p:normalViewPr>
  <p:slideViewPr>
    <p:cSldViewPr showGuides="1">
      <p:cViewPr varScale="1">
        <p:scale>
          <a:sx n="136" d="100"/>
          <a:sy n="136" d="100"/>
        </p:scale>
        <p:origin x="-2032" y="-96"/>
      </p:cViewPr>
      <p:guideLst>
        <p:guide orient="horz" pos="3838"/>
        <p:guide orient="horz" pos="4269"/>
        <p:guide pos="5494"/>
        <p:guide pos="1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80"/>
    </p:cViewPr>
  </p:sorterViewPr>
  <p:notesViewPr>
    <p:cSldViewPr showGuides="1">
      <p:cViewPr>
        <p:scale>
          <a:sx n="106" d="100"/>
          <a:sy n="106" d="100"/>
        </p:scale>
        <p:origin x="-5250" y="-522"/>
      </p:cViewPr>
      <p:guideLst>
        <p:guide orient="horz" pos="2909"/>
        <p:guide pos="2208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font" Target="fonts/font2.fntdata"/><Relationship Id="rId31" Type="http://schemas.openxmlformats.org/officeDocument/2006/relationships/font" Target="fonts/font3.fntdata"/><Relationship Id="rId32" Type="http://schemas.openxmlformats.org/officeDocument/2006/relationships/font" Target="fonts/font4.fntdata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ict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3"/>
          </p:nvPr>
        </p:nvSpPr>
        <p:spPr>
          <a:xfrm>
            <a:off x="3970338" y="8772525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Osaka" pitchFamily="52" charset="-128"/>
              </a:defRPr>
            </a:lvl1pPr>
          </a:lstStyle>
          <a:p>
            <a:pPr>
              <a:defRPr/>
            </a:pPr>
            <a:fld id="{97834233-6072-4E67-9B55-28F62049FB30}" type="slidenum">
              <a:rPr lang="fr-CA"/>
              <a:pPr>
                <a:defRPr/>
              </a:pPr>
              <a:t>‹#›</a:t>
            </a:fld>
            <a:endParaRPr lang="fr-CA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5204945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ict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6975" y="692150"/>
            <a:ext cx="4618038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387850"/>
            <a:ext cx="5607050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noProof="0" dirty="0" smtClean="0"/>
              <a:t>Cliquez pour modifier les styles du texte du masque</a:t>
            </a:r>
          </a:p>
          <a:p>
            <a:pPr lvl="1"/>
            <a:r>
              <a:rPr lang="fr-CA" noProof="0" dirty="0" smtClean="0"/>
              <a:t>Deuxième niveau</a:t>
            </a:r>
          </a:p>
          <a:p>
            <a:pPr lvl="2"/>
            <a:r>
              <a:rPr lang="fr-CA" noProof="0" dirty="0" smtClean="0"/>
              <a:t>Troisième niveau</a:t>
            </a:r>
          </a:p>
          <a:p>
            <a:pPr lvl="3"/>
            <a:r>
              <a:rPr lang="fr-CA" noProof="0" dirty="0" smtClean="0"/>
              <a:t>Quatrième niveau</a:t>
            </a:r>
          </a:p>
          <a:p>
            <a:pPr lvl="4"/>
            <a:r>
              <a:rPr lang="fr-CA" noProof="0" dirty="0" smtClean="0"/>
              <a:t>Cinquième niveau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772525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>
                <a:latin typeface="Arial" charset="0"/>
                <a:ea typeface="Osaka" pitchFamily="-44" charset="-128"/>
              </a:defRPr>
            </a:lvl1pPr>
          </a:lstStyle>
          <a:p>
            <a:pPr>
              <a:defRPr/>
            </a:pPr>
            <a:fld id="{2C02CAD0-EEDB-481F-B918-496328B7E2A3}" type="slidenum">
              <a:rPr lang="fr-CA"/>
              <a:pPr>
                <a:defRPr/>
              </a:pPr>
              <a:t>‹#›</a:t>
            </a:fld>
            <a:endParaRPr lang="fr-CA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149424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7007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3447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49486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56120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634407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42849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536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Relationship Id="rId3" Type="http://schemas.openxmlformats.org/officeDocument/2006/relationships/image" Target="../media/image9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eg"/><Relationship Id="rId3" Type="http://schemas.openxmlformats.org/officeDocument/2006/relationships/image" Target="../media/image9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Relationship Id="rId3" Type="http://schemas.openxmlformats.org/officeDocument/2006/relationships/image" Target="../media/image9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2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9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openxmlformats.org/officeDocument/2006/relationships/image" Target="../media/image9.jpe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cha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4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inter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cha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inter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inter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inter_macro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cha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inter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cha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acro-inter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4D4126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cha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inter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6864370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3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micro-cha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6215_montage_PPT_macro-micro_01_macro-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857355" y="199767"/>
            <a:ext cx="5572165" cy="1157531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CA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2"/>
          </p:nvPr>
        </p:nvSpPr>
        <p:spPr>
          <a:xfrm>
            <a:off x="110945" y="1643050"/>
            <a:ext cx="8610780" cy="4449775"/>
          </a:xfrm>
        </p:spPr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2pPr>
            <a:lvl3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3pPr>
            <a:lvl4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4pPr>
            <a:lvl5pPr>
              <a:buClrTx/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/>
          </a:p>
        </p:txBody>
      </p:sp>
      <p:sp>
        <p:nvSpPr>
          <p:cNvPr id="6" name="Espace réservé du texte 10"/>
          <p:cNvSpPr>
            <a:spLocks noGrp="1"/>
          </p:cNvSpPr>
          <p:nvPr>
            <p:ph type="body" sz="quarter" idx="13"/>
          </p:nvPr>
        </p:nvSpPr>
        <p:spPr>
          <a:xfrm>
            <a:off x="7421526" y="407338"/>
            <a:ext cx="1552353" cy="1000125"/>
          </a:xfrm>
        </p:spPr>
        <p:txBody>
          <a:bodyPr/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Cli</a:t>
            </a:r>
            <a:endParaRPr lang="fr-FR" dirty="0" smtClean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17227"/>
            <a:ext cx="9144000" cy="733425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3966" y="6522662"/>
            <a:ext cx="432000" cy="406800"/>
          </a:xfrm>
          <a:prstGeom prst="rect">
            <a:avLst/>
          </a:prstGeom>
        </p:spPr>
        <p:txBody>
          <a:bodyPr anchor="ctr" anchorCtr="0"/>
          <a:lstStyle>
            <a:lvl1pPr algn="r">
              <a:defRPr sz="1000" b="1">
                <a:solidFill>
                  <a:srgbClr val="3C4745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eg"/><Relationship Id="rId17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6215_montage_PPT_macro-micro_01_macro-1.jp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8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857356" y="249939"/>
            <a:ext cx="5500726" cy="110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fr-CA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6102940"/>
            <a:ext cx="9144000" cy="762000"/>
          </a:xfrm>
          <a:prstGeom prst="rect">
            <a:avLst/>
          </a:prstGeom>
        </p:spPr>
      </p:pic>
      <p:sp>
        <p:nvSpPr>
          <p:cNvPr id="1029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13938" y="1714488"/>
            <a:ext cx="8607787" cy="4378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A" dirty="0" smtClean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40594" y="6456932"/>
            <a:ext cx="432000" cy="40800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 b="0">
                <a:solidFill>
                  <a:srgbClr val="6B859E"/>
                </a:solidFill>
              </a:defRPr>
            </a:lvl1pPr>
          </a:lstStyle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‹#›</a:t>
            </a:fld>
            <a:endParaRPr lang="fr-CA" dirty="0"/>
          </a:p>
        </p:txBody>
      </p:sp>
      <p:sp>
        <p:nvSpPr>
          <p:cNvPr id="11" name="ZoneTexte 5"/>
          <p:cNvSpPr txBox="1">
            <a:spLocks noChangeArrowheads="1"/>
          </p:cNvSpPr>
          <p:nvPr userDrawn="1"/>
        </p:nvSpPr>
        <p:spPr bwMode="auto">
          <a:xfrm>
            <a:off x="5836814" y="6655878"/>
            <a:ext cx="2868093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r">
              <a:defRPr/>
            </a:pPr>
            <a:r>
              <a:rPr lang="fr-FR" sz="950" b="0" spc="50" baseline="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Reproduction interdite © Groupe Modulo Inc.</a:t>
            </a:r>
            <a:endParaRPr lang="fr-FR" sz="950" b="0" spc="50" baseline="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5"/>
          <p:cNvSpPr txBox="1">
            <a:spLocks noChangeArrowheads="1"/>
          </p:cNvSpPr>
          <p:nvPr userDrawn="1"/>
        </p:nvSpPr>
        <p:spPr bwMode="auto">
          <a:xfrm>
            <a:off x="1979712" y="6655878"/>
            <a:ext cx="767646" cy="146194"/>
          </a:xfrm>
          <a:prstGeom prst="rect">
            <a:avLst/>
          </a:prstGeom>
          <a:noFill/>
          <a:ln>
            <a:noFill/>
          </a:ln>
          <a:extLst/>
        </p:spPr>
        <p:txBody>
          <a:bodyPr wrap="none" tIns="0" bIns="0">
            <a:spAutoFit/>
          </a:bodyPr>
          <a:lstStyle/>
          <a:p>
            <a:pPr algn="l">
              <a:defRPr/>
            </a:pP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2</a:t>
            </a:r>
            <a:r>
              <a:rPr lang="fr-FR" sz="950" b="0" spc="50" baseline="2500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</a:t>
            </a:r>
            <a:r>
              <a:rPr lang="fr-FR" sz="95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fr-FR" sz="900" b="0" spc="50" baseline="0" dirty="0" smtClean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édition</a:t>
            </a:r>
            <a:endParaRPr lang="fr-FR" sz="900" b="0" spc="50" baseline="0" dirty="0">
              <a:solidFill>
                <a:schemeClr val="bg2">
                  <a:lumMod val="2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23" r:id="rId2"/>
    <p:sldLayoutId id="2147484018" r:id="rId3"/>
    <p:sldLayoutId id="2147484024" r:id="rId4"/>
    <p:sldLayoutId id="2147484019" r:id="rId5"/>
    <p:sldLayoutId id="2147484025" r:id="rId6"/>
    <p:sldLayoutId id="2147484020" r:id="rId7"/>
    <p:sldLayoutId id="2147484026" r:id="rId8"/>
    <p:sldLayoutId id="2147484021" r:id="rId9"/>
    <p:sldLayoutId id="2147484027" r:id="rId10"/>
    <p:sldLayoutId id="2147484022" r:id="rId11"/>
    <p:sldLayoutId id="2147484028" r:id="rId12"/>
    <p:sldLayoutId id="2147484017" r:id="rId13"/>
    <p:sldLayoutId id="2147484029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ts val="3400"/>
        </a:lnSpc>
        <a:spcBef>
          <a:spcPct val="0"/>
        </a:spcBef>
        <a:spcAft>
          <a:spcPct val="0"/>
        </a:spcAft>
        <a:defRPr sz="3000" b="1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>
          <a:solidFill>
            <a:srgbClr val="524A3F"/>
          </a:solidFill>
          <a:latin typeface="Formata-Medium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BlissMedium" pitchFamily="2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Clr>
          <a:srgbClr val="D9C59E"/>
        </a:buClr>
        <a:buSzPct val="110000"/>
        <a:buFontTx/>
        <a:buNone/>
        <a:defRPr sz="2600" b="0" kern="1200">
          <a:solidFill>
            <a:srgbClr val="6B859E"/>
          </a:solidFill>
          <a:latin typeface="Arial" pitchFamily="34" charset="0"/>
          <a:ea typeface="+mn-ea"/>
          <a:cs typeface="Arial" pitchFamily="34" charset="0"/>
        </a:defRPr>
      </a:lvl1pPr>
      <a:lvl2pPr marL="361950" indent="-180975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5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2pPr>
      <a:lvl3pPr marL="714375" indent="-171450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3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3pPr>
      <a:lvl4pPr marL="1076325" indent="-180975" algn="l" rtl="0" eaLnBrk="0" fontAlgn="base" hangingPunct="0">
        <a:spcBef>
          <a:spcPct val="20000"/>
        </a:spcBef>
        <a:spcAft>
          <a:spcPts val="300"/>
        </a:spcAft>
        <a:buClr>
          <a:srgbClr val="D4642B"/>
        </a:buClr>
        <a:buFont typeface="Wingdings" pitchFamily="2" charset="2"/>
        <a:buChar char="§"/>
        <a:defRPr sz="20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4pPr>
      <a:lvl5pPr marL="1438275" indent="-180975" algn="l" rtl="0" eaLnBrk="0" fontAlgn="base" hangingPunct="0">
        <a:spcBef>
          <a:spcPct val="20000"/>
        </a:spcBef>
        <a:spcAft>
          <a:spcPct val="0"/>
        </a:spcAft>
        <a:buClr>
          <a:srgbClr val="D4642B"/>
        </a:buClr>
        <a:buFont typeface="Wingdings" pitchFamily="2" charset="2"/>
        <a:buChar char="§"/>
        <a:defRPr sz="1700" kern="1200">
          <a:solidFill>
            <a:srgbClr val="272525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Microsoft_Equation1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10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Les intermédiaires </a:t>
            </a:r>
            <a:r>
              <a:rPr lang="fr-CA" b="1" dirty="0" smtClean="0"/>
              <a:t>financiers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Intermédiaires </a:t>
            </a:r>
            <a:r>
              <a:rPr lang="fr-CA" b="1" dirty="0" smtClean="0"/>
              <a:t>financiers </a:t>
            </a:r>
            <a:r>
              <a:rPr lang="fr-CA" dirty="0" smtClean="0"/>
              <a:t>: Institutions financières qui permettent aux épargnants de transmettre indirectement des fonds aux emprunteurs.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Il existe deux principaux intermédiaires financiers :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banques.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fonds communs de placement</a:t>
            </a:r>
            <a:r>
              <a:rPr lang="fr-CA" dirty="0" smtClean="0"/>
              <a:t>.</a:t>
            </a:r>
            <a:endParaRPr lang="fr-CA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5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11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Les </a:t>
            </a:r>
            <a:r>
              <a:rPr lang="fr-CA" b="1" dirty="0" smtClean="0"/>
              <a:t>banques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</a:t>
            </a:r>
            <a:r>
              <a:rPr lang="fr-CA" dirty="0" smtClean="0"/>
              <a:t>banques acceptent les dépôts du public et prêtent ces fonds aux emprunteurs.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Elles facilitent la vente de biens et de services en permettant à leurs clients d’émettre des chèques en échange de leurs dépôts et d’accéder à ces dépôts</a:t>
            </a:r>
            <a:r>
              <a:rPr lang="fr-CA" dirty="0" smtClean="0"/>
              <a:t>         à </a:t>
            </a:r>
            <a:r>
              <a:rPr lang="fr-CA" dirty="0" smtClean="0"/>
              <a:t>l’aide de leur carte de débit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488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</a:t>
            </a:r>
            <a:r>
              <a:rPr lang="fr-CA" dirty="0" smtClean="0"/>
              <a:t>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12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>
          <a:xfrm>
            <a:off x="110944" y="1643050"/>
            <a:ext cx="8880656" cy="4449775"/>
          </a:xfrm>
        </p:spPr>
        <p:txBody>
          <a:bodyPr/>
          <a:lstStyle/>
          <a:p>
            <a:r>
              <a:rPr lang="fr-CA" b="1" dirty="0"/>
              <a:t>Les fonds communs de placement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Fonds </a:t>
            </a:r>
            <a:r>
              <a:rPr lang="fr-CA" b="1" dirty="0" smtClean="0"/>
              <a:t>commun de placement </a:t>
            </a:r>
            <a:r>
              <a:rPr lang="fr-CA" dirty="0" smtClean="0"/>
              <a:t>: Institution qui vend</a:t>
            </a:r>
            <a:r>
              <a:rPr lang="fr-CA" dirty="0" smtClean="0"/>
              <a:t>     des </a:t>
            </a:r>
            <a:r>
              <a:rPr lang="fr-CA" dirty="0" smtClean="0"/>
              <a:t>parts au public et consacre les fonds récoltés à l’achat d’un portefeuille d’actifs financiers. 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fonds communs de placement permettent aux petits épargnants de diversifier leurs avoirs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2737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L’épargne et l’investissement</a:t>
            </a:r>
            <a:br>
              <a:rPr lang="fr-CA" dirty="0"/>
            </a:br>
            <a:r>
              <a:rPr lang="fr-CA" dirty="0"/>
              <a:t>dans la comptabilité </a:t>
            </a:r>
            <a:r>
              <a:rPr lang="fr-CA" dirty="0" smtClean="0"/>
              <a:t>nationale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13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>
          <a:xfrm>
            <a:off x="110944" y="1643050"/>
            <a:ext cx="8880655" cy="4449775"/>
          </a:xfrm>
        </p:spPr>
        <p:txBody>
          <a:bodyPr/>
          <a:lstStyle/>
          <a:p>
            <a:r>
              <a:rPr lang="fr-CA" b="1" dirty="0"/>
              <a:t>Quelques identités </a:t>
            </a:r>
            <a:r>
              <a:rPr lang="fr-CA" b="1" dirty="0" smtClean="0"/>
              <a:t>importantes</a:t>
            </a:r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Soit </a:t>
            </a:r>
            <a:r>
              <a:rPr lang="fr-CA" dirty="0" smtClean="0"/>
              <a:t>l’équation du PIB </a:t>
            </a:r>
            <a:r>
              <a:rPr lang="fr-CA" dirty="0" smtClean="0"/>
              <a:t>:</a:t>
            </a:r>
          </a:p>
          <a:p>
            <a:pPr lvl="1" algn="ctr">
              <a:spcAft>
                <a:spcPts val="0"/>
              </a:spcAft>
              <a:buNone/>
            </a:pPr>
            <a:r>
              <a:rPr lang="fr-FR" i="1" dirty="0" smtClean="0"/>
              <a:t>Y = C + I + G + </a:t>
            </a:r>
            <a:r>
              <a:rPr lang="fr-FR" i="1" dirty="0" smtClean="0"/>
              <a:t>XN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Dans une économie fermée, l’équation du PIB</a:t>
            </a:r>
            <a:r>
              <a:rPr lang="fr-CA" dirty="0" smtClean="0"/>
              <a:t> est :</a:t>
            </a:r>
          </a:p>
          <a:p>
            <a:pPr lvl="1" algn="ctr">
              <a:spcAft>
                <a:spcPts val="0"/>
              </a:spcAft>
              <a:buNone/>
            </a:pPr>
            <a:r>
              <a:rPr lang="fr-FR" i="1" dirty="0" smtClean="0"/>
              <a:t>Y = C + I + G        </a:t>
            </a:r>
            <a:r>
              <a:rPr lang="fr-FR" dirty="0" smtClean="0"/>
              <a:t>ou</a:t>
            </a:r>
            <a:r>
              <a:rPr lang="fr-FR" i="1" dirty="0" smtClean="0"/>
              <a:t>          Y – C – G = I</a:t>
            </a:r>
            <a:endParaRPr lang="fr-FR" i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FR" b="1" dirty="0" smtClean="0"/>
              <a:t>Épargne nationale </a:t>
            </a:r>
            <a:r>
              <a:rPr lang="fr-FR" dirty="0" smtClean="0"/>
              <a:t>: Revenu (PIB) net de la consommation et des dépenses publiques courantes.</a:t>
            </a:r>
            <a:endParaRPr lang="fr-FR" dirty="0" smtClean="0"/>
          </a:p>
          <a:p>
            <a:pPr algn="ctr">
              <a:spcBef>
                <a:spcPts val="900"/>
              </a:spcBef>
            </a:pPr>
            <a:r>
              <a:rPr lang="fr-FR" sz="2500" i="1" dirty="0" smtClean="0"/>
              <a:t>S </a:t>
            </a:r>
            <a:r>
              <a:rPr lang="fr-FR" sz="2500" i="1" dirty="0"/>
              <a:t>= I </a:t>
            </a:r>
          </a:p>
          <a:p>
            <a:endParaRPr lang="fr-CA" sz="2500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368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L’épargne et l’investissement</a:t>
            </a:r>
            <a:br>
              <a:rPr lang="fr-CA" dirty="0"/>
            </a:br>
            <a:r>
              <a:rPr lang="fr-CA" dirty="0"/>
              <a:t>dans la comptabilité </a:t>
            </a:r>
            <a:r>
              <a:rPr lang="fr-CA" dirty="0" smtClean="0"/>
              <a:t>nationale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14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>
          <a:xfrm>
            <a:off x="110944" y="1643050"/>
            <a:ext cx="8804455" cy="4529150"/>
          </a:xfrm>
        </p:spPr>
        <p:txBody>
          <a:bodyPr/>
          <a:lstStyle/>
          <a:p>
            <a:r>
              <a:rPr lang="fr-CA" b="1" dirty="0"/>
              <a:t>Quelques identités </a:t>
            </a:r>
            <a:r>
              <a:rPr lang="fr-CA" b="1" dirty="0" smtClean="0"/>
              <a:t>importantes (suite)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Une </a:t>
            </a:r>
            <a:r>
              <a:rPr lang="fr-CA" dirty="0" smtClean="0"/>
              <a:t>précision de l’épargne nationale : </a:t>
            </a:r>
            <a:r>
              <a:rPr lang="fr-CA" b="1" i="1" dirty="0" smtClean="0"/>
              <a:t>T</a:t>
            </a:r>
            <a:r>
              <a:rPr lang="fr-CA" dirty="0" smtClean="0"/>
              <a:t> représente</a:t>
            </a:r>
            <a:r>
              <a:rPr lang="fr-CA" dirty="0" smtClean="0"/>
              <a:t>          le </a:t>
            </a:r>
            <a:r>
              <a:rPr lang="fr-CA" dirty="0" smtClean="0"/>
              <a:t>montant des impôts perçus par le gouvernement, moins les transferts et subventions.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L’équation de l’épargne nationale</a:t>
            </a:r>
            <a:r>
              <a:rPr lang="fr-CA" dirty="0" smtClean="0"/>
              <a:t> est : </a:t>
            </a:r>
            <a:endParaRPr lang="fr-CA" sz="2500" dirty="0" smtClean="0"/>
          </a:p>
          <a:p>
            <a:pPr algn="ctr"/>
            <a:r>
              <a:rPr lang="fr-FR" sz="2500" i="1" dirty="0" smtClean="0"/>
              <a:t>S</a:t>
            </a:r>
            <a:r>
              <a:rPr lang="fr-FR" sz="2500" dirty="0" smtClean="0"/>
              <a:t> </a:t>
            </a:r>
            <a:r>
              <a:rPr lang="fr-FR" sz="2500" dirty="0"/>
              <a:t>= </a:t>
            </a:r>
            <a:r>
              <a:rPr lang="fr-FR" sz="2500" i="1" dirty="0"/>
              <a:t>Y</a:t>
            </a:r>
            <a:r>
              <a:rPr lang="fr-FR" sz="2500" dirty="0"/>
              <a:t> – </a:t>
            </a:r>
            <a:r>
              <a:rPr lang="fr-FR" sz="2500" i="1" dirty="0"/>
              <a:t>C</a:t>
            </a:r>
            <a:r>
              <a:rPr lang="fr-FR" sz="2500" dirty="0"/>
              <a:t> – </a:t>
            </a:r>
            <a:r>
              <a:rPr lang="fr-FR" sz="2500" i="1" dirty="0"/>
              <a:t>G</a:t>
            </a:r>
            <a:r>
              <a:rPr lang="fr-FR" sz="2500" b="1" dirty="0" smtClean="0"/>
              <a:t/>
            </a:r>
            <a:br>
              <a:rPr lang="fr-FR" sz="2500" b="1" dirty="0" smtClean="0"/>
            </a:br>
            <a:r>
              <a:rPr lang="fr-CA" sz="2500" dirty="0" smtClean="0"/>
              <a:t>ou</a:t>
            </a:r>
          </a:p>
          <a:p>
            <a:pPr algn="ctr"/>
            <a:endParaRPr lang="fr-CA" sz="2500" dirty="0" smtClean="0"/>
          </a:p>
          <a:p>
            <a:pPr algn="ctr"/>
            <a:endParaRPr lang="fr-CA" sz="2500" dirty="0" smtClean="0"/>
          </a:p>
          <a:p>
            <a:r>
              <a:rPr lang="fr-CA" sz="1600" i="1" dirty="0" smtClean="0"/>
              <a:t>                                                                S</a:t>
            </a:r>
            <a:r>
              <a:rPr lang="fr-CA" sz="1600" baseline="-25000" dirty="0" smtClean="0"/>
              <a:t>P                                            </a:t>
            </a:r>
            <a:r>
              <a:rPr lang="fr-CA" sz="1600" i="1" dirty="0" smtClean="0"/>
              <a:t>S</a:t>
            </a:r>
            <a:r>
              <a:rPr lang="fr-CA" sz="1600" baseline="-25000" dirty="0" smtClean="0"/>
              <a:t>G</a:t>
            </a:r>
            <a:endParaRPr lang="fr-CA" sz="1600" baseline="-25000" dirty="0" smtClean="0"/>
          </a:p>
        </p:txBody>
      </p:sp>
      <p:graphicFrame>
        <p:nvGraphicFramePr>
          <p:cNvPr id="13" name="Objet 12"/>
          <p:cNvGraphicFramePr>
            <a:graphicFrameLocks noChangeAspect="1"/>
          </p:cNvGraphicFramePr>
          <p:nvPr/>
        </p:nvGraphicFramePr>
        <p:xfrm>
          <a:off x="2667000" y="4724400"/>
          <a:ext cx="3962400" cy="818896"/>
        </p:xfrm>
        <a:graphic>
          <a:graphicData uri="http://schemas.openxmlformats.org/presentationml/2006/ole">
            <p:oleObj spid="_x0000_s32770" name="Équation" r:id="rId4" imgW="1905000" imgH="393700" progId="Equation.3">
              <p:embed/>
            </p:oleObj>
          </a:graphicData>
        </a:graphic>
      </p:graphicFrame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7134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L’épargne et l’investissement</a:t>
            </a:r>
            <a:br>
              <a:rPr lang="fr-CA" dirty="0"/>
            </a:br>
            <a:r>
              <a:rPr lang="fr-CA" dirty="0"/>
              <a:t>dans la comptabilité </a:t>
            </a:r>
            <a:r>
              <a:rPr lang="fr-CA" dirty="0" smtClean="0"/>
              <a:t>nationale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15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Quelques identités </a:t>
            </a:r>
            <a:r>
              <a:rPr lang="fr-CA" b="1" dirty="0" smtClean="0"/>
              <a:t>importantes (suite)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Épargne </a:t>
            </a:r>
            <a:r>
              <a:rPr lang="fr-CA" b="1" dirty="0" smtClean="0"/>
              <a:t>privée</a:t>
            </a:r>
            <a:r>
              <a:rPr lang="fr-CA" dirty="0" smtClean="0"/>
              <a:t> : Partie du revenu après impôts qui n’est pas consacrée aux dépenses courantes des ménages.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Épargne publique</a:t>
            </a:r>
            <a:r>
              <a:rPr lang="fr-CA" dirty="0" smtClean="0"/>
              <a:t> : Recettes publiques dont sont soustraites les dépenses publiques courantes.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Surplus </a:t>
            </a:r>
            <a:r>
              <a:rPr lang="fr-CA" b="1" dirty="0" smtClean="0"/>
              <a:t>budgétaire </a:t>
            </a:r>
            <a:r>
              <a:rPr lang="fr-CA" dirty="0" smtClean="0"/>
              <a:t>: Excédent des recettes par rapport aux dépenses gouvernementales</a:t>
            </a:r>
            <a:r>
              <a:rPr lang="fr-CA" dirty="0" smtClean="0"/>
              <a:t>.</a:t>
            </a:r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Déficit budgétaire </a:t>
            </a:r>
            <a:r>
              <a:rPr lang="fr-CA" dirty="0" smtClean="0"/>
              <a:t>: Excédent des dépenses par rapport aux recettes </a:t>
            </a:r>
            <a:r>
              <a:rPr lang="fr-CA" dirty="0" smtClean="0"/>
              <a:t>gouvernementales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5722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L’épargne et l’investissement</a:t>
            </a:r>
            <a:br>
              <a:rPr lang="fr-CA" dirty="0"/>
            </a:br>
            <a:r>
              <a:rPr lang="fr-CA" dirty="0"/>
              <a:t>dans la comptabilité </a:t>
            </a:r>
            <a:r>
              <a:rPr lang="fr-CA" dirty="0" smtClean="0"/>
              <a:t>nationale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16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La distinction entre épargne </a:t>
            </a:r>
            <a:r>
              <a:rPr lang="fr-CA" b="1" dirty="0" smtClean="0"/>
              <a:t>et </a:t>
            </a:r>
            <a:r>
              <a:rPr lang="fr-CA" b="1" dirty="0"/>
              <a:t>investissement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La </a:t>
            </a:r>
            <a:r>
              <a:rPr lang="fr-CA" dirty="0" smtClean="0"/>
              <a:t>distinction entre les termes « épargne » et « investissement » est importante en comptabilité nationale. 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En macroéconomie, l’épargne correspond aux dépôts </a:t>
            </a:r>
            <a:br>
              <a:rPr lang="fr-CA" dirty="0" smtClean="0"/>
            </a:br>
            <a:r>
              <a:rPr lang="fr-CA" dirty="0" smtClean="0"/>
              <a:t>à la banque, à l’achat d’obligations ou d’actions.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L’investissement, quant à lui, correspond à l’achat </a:t>
            </a:r>
            <a:br>
              <a:rPr lang="fr-CA" dirty="0" smtClean="0"/>
            </a:br>
            <a:r>
              <a:rPr lang="fr-CA" dirty="0" smtClean="0"/>
              <a:t>de nouveau capital physique, comme les biens d’équipement ou les bâtiments</a:t>
            </a:r>
            <a:r>
              <a:rPr lang="fr-CA" dirty="0" smtClean="0"/>
              <a:t>.</a:t>
            </a:r>
            <a:endParaRPr lang="fr-CA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0864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marché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des </a:t>
            </a:r>
            <a:r>
              <a:rPr lang="fr-CA" dirty="0"/>
              <a:t>fonds </a:t>
            </a:r>
            <a:r>
              <a:rPr lang="fr-CA" dirty="0" smtClean="0"/>
              <a:t>prêtables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17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Marché </a:t>
            </a:r>
            <a:r>
              <a:rPr lang="fr-CA" b="1" dirty="0" smtClean="0"/>
              <a:t>des fonds prêtables </a:t>
            </a:r>
            <a:r>
              <a:rPr lang="fr-CA" dirty="0" smtClean="0"/>
              <a:t>: Marché où ceux</a:t>
            </a:r>
            <a:r>
              <a:rPr lang="fr-CA" dirty="0" smtClean="0"/>
              <a:t>           qui </a:t>
            </a:r>
            <a:r>
              <a:rPr lang="fr-CA" dirty="0" smtClean="0"/>
              <a:t>épargnent offrent des fonds à ceux qui demandent </a:t>
            </a:r>
            <a:br>
              <a:rPr lang="fr-CA" dirty="0" smtClean="0"/>
            </a:br>
            <a:r>
              <a:rPr lang="fr-CA" dirty="0" smtClean="0"/>
              <a:t>des fonds pour investir.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Pour simplifier notre analyse, posons l’hypothèse </a:t>
            </a:r>
            <a:br>
              <a:rPr lang="fr-CA" dirty="0" smtClean="0"/>
            </a:br>
            <a:r>
              <a:rPr lang="fr-CA" dirty="0" smtClean="0"/>
              <a:t>qu’il n’existe qu’un seul taux d’intérêt sur le marché.</a:t>
            </a:r>
            <a:r>
              <a:rPr lang="fr-CA" dirty="0" smtClean="0"/>
              <a:t> 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5236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marché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des </a:t>
            </a:r>
            <a:r>
              <a:rPr lang="fr-CA" dirty="0"/>
              <a:t>fonds </a:t>
            </a:r>
            <a:r>
              <a:rPr lang="fr-CA" dirty="0" smtClean="0"/>
              <a:t>prêtables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18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L’offre et la demande de fonds </a:t>
            </a:r>
            <a:r>
              <a:rPr lang="fr-CA" b="1" dirty="0" smtClean="0"/>
              <a:t>prêtables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L’offre </a:t>
            </a:r>
            <a:r>
              <a:rPr lang="fr-CA" dirty="0" smtClean="0"/>
              <a:t>des fonds prêtables provient des agents économiques disposant d’un revenu qu’ils souhaitent épargner et prêter.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La demande de fonds prêtables vient à la fois</a:t>
            </a:r>
            <a:r>
              <a:rPr lang="fr-CA" dirty="0" smtClean="0"/>
              <a:t>              des </a:t>
            </a:r>
            <a:r>
              <a:rPr lang="fr-CA" dirty="0" smtClean="0"/>
              <a:t>ménages, des sociétés et des gouvernements qui désirent contracter des emprunts pour financer</a:t>
            </a:r>
            <a:r>
              <a:rPr lang="fr-CA" dirty="0" smtClean="0"/>
              <a:t>          leurs </a:t>
            </a:r>
            <a:r>
              <a:rPr lang="fr-CA" dirty="0" smtClean="0"/>
              <a:t>investissements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3994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857354" y="199767"/>
            <a:ext cx="7179141" cy="1157531"/>
          </a:xfrm>
        </p:spPr>
        <p:txBody>
          <a:bodyPr/>
          <a:lstStyle/>
          <a:p>
            <a:r>
              <a:rPr lang="fr-CA" sz="2600" dirty="0"/>
              <a:t>Figure 8.1 :</a:t>
            </a:r>
            <a:r>
              <a:rPr lang="fr-CA" sz="2600" dirty="0" smtClean="0"/>
              <a:t> </a:t>
            </a:r>
            <a:br>
              <a:rPr lang="fr-CA" sz="2600" dirty="0" smtClean="0"/>
            </a:br>
            <a:r>
              <a:rPr lang="fr-CA" sz="2600" dirty="0" smtClean="0"/>
              <a:t>Le </a:t>
            </a:r>
            <a:r>
              <a:rPr lang="fr-CA" sz="2600" dirty="0"/>
              <a:t>marché des fonds prêtables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19</a:t>
            </a:fld>
            <a:endParaRPr lang="fr-CA" dirty="0"/>
          </a:p>
        </p:txBody>
      </p:sp>
      <p:pic>
        <p:nvPicPr>
          <p:cNvPr id="4" name="Image 3" descr="macro_figure8-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524000"/>
            <a:ext cx="6477000" cy="4547458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6631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3200" dirty="0"/>
              <a:t>Partie </a:t>
            </a:r>
            <a:r>
              <a:rPr lang="fr-CA" sz="3200" dirty="0" smtClean="0"/>
              <a:t>3 : L’économie réelle à long terme </a:t>
            </a:r>
            <a:endParaRPr lang="fr-CA" sz="32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</a:t>
            </a:fld>
            <a:endParaRPr lang="fr-CA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CA" dirty="0" smtClean="0"/>
              <a:t>8</a:t>
            </a:r>
            <a:endParaRPr lang="fr-CA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2"/>
          </p:nvPr>
        </p:nvSpPr>
        <p:spPr>
          <a:xfrm>
            <a:off x="304800" y="2819400"/>
            <a:ext cx="8610780" cy="2376265"/>
          </a:xfrm>
        </p:spPr>
        <p:txBody>
          <a:bodyPr/>
          <a:lstStyle/>
          <a:p>
            <a:pPr algn="ctr"/>
            <a:r>
              <a:rPr lang="fr-CA" sz="4400" b="1" dirty="0" smtClean="0">
                <a:solidFill>
                  <a:srgbClr val="0A6463"/>
                </a:solidFill>
              </a:rPr>
              <a:t>L’épargne, l’investissement et le système financier</a:t>
            </a:r>
            <a:endParaRPr lang="fr-CA" sz="4400" b="1" dirty="0">
              <a:solidFill>
                <a:srgbClr val="0A646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marché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des </a:t>
            </a:r>
            <a:r>
              <a:rPr lang="fr-CA" dirty="0"/>
              <a:t>fonds </a:t>
            </a:r>
            <a:r>
              <a:rPr lang="fr-CA" dirty="0" smtClean="0"/>
              <a:t>prêtables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20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/>
            <a:r>
              <a:rPr lang="fr-CA" b="1" dirty="0" smtClean="0"/>
              <a:t>L’offre et la demande de fonds prêtables (suite)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Grâce </a:t>
            </a:r>
            <a:r>
              <a:rPr lang="fr-CA" dirty="0" smtClean="0"/>
              <a:t>à cette analyse du marché des fonds prêtables, nous sommes en mesure d’évaluer l’incidence de différentes politiques gouvernementales sur</a:t>
            </a:r>
            <a:r>
              <a:rPr lang="fr-CA" dirty="0" smtClean="0"/>
              <a:t>        l’épargne et </a:t>
            </a:r>
            <a:r>
              <a:rPr lang="fr-CA" dirty="0" smtClean="0"/>
              <a:t>l’investissement.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Voici trois politiques économiques publiques :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Des incitatifs à l’épargne.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Des </a:t>
            </a:r>
            <a:r>
              <a:rPr lang="fr-CA" dirty="0" smtClean="0"/>
              <a:t>incitatifs à l’investissement.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déficits et les surplus budgétaires gouvernementaux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3237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857354" y="199767"/>
            <a:ext cx="7179141" cy="1157531"/>
          </a:xfrm>
        </p:spPr>
        <p:txBody>
          <a:bodyPr/>
          <a:lstStyle/>
          <a:p>
            <a:r>
              <a:rPr lang="fr-CA" sz="2600" dirty="0"/>
              <a:t>Figure 8.2 : </a:t>
            </a:r>
            <a:r>
              <a:rPr lang="fr-CA" sz="2600" dirty="0" smtClean="0"/>
              <a:t>Les incitatifs à l’épargne et l’offre de </a:t>
            </a:r>
            <a:r>
              <a:rPr lang="fr-CA" sz="2600" dirty="0"/>
              <a:t>fonds prêtables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21</a:t>
            </a:fld>
            <a:endParaRPr lang="fr-CA" dirty="0"/>
          </a:p>
        </p:txBody>
      </p:sp>
      <p:pic>
        <p:nvPicPr>
          <p:cNvPr id="4" name="Image 3" descr="macro_figure8-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523999"/>
            <a:ext cx="6172200" cy="4619800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2667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857354" y="199767"/>
            <a:ext cx="7179141" cy="1157531"/>
          </a:xfrm>
        </p:spPr>
        <p:txBody>
          <a:bodyPr/>
          <a:lstStyle/>
          <a:p>
            <a:r>
              <a:rPr lang="fr-CA" sz="2600" dirty="0"/>
              <a:t>Figure 8.3 : Les incitatifs à </a:t>
            </a:r>
            <a:r>
              <a:rPr lang="fr-CA" sz="2600" dirty="0" smtClean="0"/>
              <a:t>l’investissement </a:t>
            </a:r>
            <a:r>
              <a:rPr lang="fr-CA" sz="2600" dirty="0"/>
              <a:t>et</a:t>
            </a:r>
            <a:r>
              <a:rPr lang="fr-CA" sz="2600" dirty="0" smtClean="0"/>
              <a:t> la </a:t>
            </a:r>
            <a:r>
              <a:rPr lang="fr-CA" sz="2600" dirty="0"/>
              <a:t>demande </a:t>
            </a:r>
            <a:r>
              <a:rPr lang="fr-CA" sz="2600" dirty="0" smtClean="0"/>
              <a:t>de </a:t>
            </a:r>
            <a:r>
              <a:rPr lang="fr-CA" sz="2600" dirty="0"/>
              <a:t>fonds prêtables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22</a:t>
            </a:fld>
            <a:endParaRPr lang="fr-CA" dirty="0"/>
          </a:p>
        </p:txBody>
      </p:sp>
      <p:pic>
        <p:nvPicPr>
          <p:cNvPr id="4" name="Image 3" descr="macro_figure8-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524000"/>
            <a:ext cx="6248400" cy="4648659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2667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857354" y="199767"/>
            <a:ext cx="7179141" cy="1157531"/>
          </a:xfrm>
        </p:spPr>
        <p:txBody>
          <a:bodyPr/>
          <a:lstStyle/>
          <a:p>
            <a:r>
              <a:rPr lang="fr-CA" sz="2600" dirty="0"/>
              <a:t>Figure 8.4 : Les conséquences </a:t>
            </a:r>
            <a:r>
              <a:rPr lang="fr-CA" sz="2600" dirty="0" smtClean="0"/>
              <a:t>d’un </a:t>
            </a:r>
            <a:r>
              <a:rPr lang="fr-CA" sz="2600" dirty="0"/>
              <a:t>déficit budgétaire gouvernemental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23</a:t>
            </a:fld>
            <a:endParaRPr lang="fr-CA" dirty="0"/>
          </a:p>
        </p:txBody>
      </p:sp>
      <p:pic>
        <p:nvPicPr>
          <p:cNvPr id="4" name="Image 3" descr="macro_figure8-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524000"/>
            <a:ext cx="6324600" cy="4578895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2667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marché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des </a:t>
            </a:r>
            <a:r>
              <a:rPr lang="fr-CA" dirty="0"/>
              <a:t>fonds </a:t>
            </a:r>
            <a:r>
              <a:rPr lang="fr-CA" dirty="0" smtClean="0"/>
              <a:t>prêtables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24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Effet </a:t>
            </a:r>
            <a:r>
              <a:rPr lang="fr-CA" b="1" dirty="0" smtClean="0"/>
              <a:t>d’éviction </a:t>
            </a:r>
            <a:r>
              <a:rPr lang="fr-CA" dirty="0" smtClean="0"/>
              <a:t>: Réduction de l’investissement privé provoquée par les déficits publics.</a:t>
            </a:r>
            <a:endParaRPr lang="fr-CA" dirty="0" smtClean="0"/>
          </a:p>
          <a:p>
            <a:pPr marL="342900" indent="-342900"/>
            <a:endParaRPr lang="fr-CA" sz="2500" b="1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522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Conclusion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25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>
          <a:xfrm>
            <a:off x="110944" y="1643050"/>
            <a:ext cx="8804455" cy="4449775"/>
          </a:xfrm>
        </p:spPr>
        <p:txBody>
          <a:bodyPr/>
          <a:lstStyle/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FR" dirty="0" smtClean="0"/>
              <a:t>À </a:t>
            </a:r>
            <a:r>
              <a:rPr lang="fr-FR" dirty="0" smtClean="0"/>
              <a:t>la différence des autres marchés, les marchés financiers font le lien entre le présent et l’avenir. </a:t>
            </a:r>
            <a:endParaRPr lang="fr-FR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FR" dirty="0" smtClean="0"/>
              <a:t>Les épargnants offrent des fonds prêtables de manière</a:t>
            </a:r>
            <a:r>
              <a:rPr lang="fr-FR" dirty="0" smtClean="0"/>
              <a:t>     à </a:t>
            </a:r>
            <a:r>
              <a:rPr lang="fr-FR" dirty="0" smtClean="0"/>
              <a:t>convertir une partie de leurs revenus actuels en pouvoir d’achat futur.</a:t>
            </a:r>
            <a:endParaRPr lang="fr-FR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FR" dirty="0" smtClean="0"/>
              <a:t>Les emprunteurs demandent ces mêmes fonds pour investir aujourd’hui.</a:t>
            </a:r>
          </a:p>
          <a:p>
            <a:pPr lvl="1">
              <a:spcAft>
                <a:spcPts val="0"/>
              </a:spcAft>
              <a:buNone/>
            </a:pPr>
            <a:endParaRPr lang="fr-CA" b="1" dirty="0" smtClean="0"/>
          </a:p>
          <a:p>
            <a:pPr marL="457200" indent="-457200"/>
            <a:endParaRPr lang="fr-FR" sz="2500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1331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Introduction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3</a:t>
            </a:fld>
            <a:endParaRPr lang="fr-CA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12"/>
          </p:nvPr>
        </p:nvSpPr>
        <p:spPr>
          <a:xfrm>
            <a:off x="152400" y="1524000"/>
            <a:ext cx="8610780" cy="4449775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fr-CA" dirty="0" smtClean="0"/>
              <a:t>Ce chapitre abordera :</a:t>
            </a:r>
            <a:r>
              <a:rPr lang="fr-CA" dirty="0" smtClean="0"/>
              <a:t> </a:t>
            </a:r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</a:t>
            </a:r>
            <a:r>
              <a:rPr lang="fr-CA" dirty="0" smtClean="0"/>
              <a:t>fonctionnement du système financier, en commençant par les institutions financières.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relations entre le système financier et certaines variables macroéconomiques, dont l’épargne et l’investissement.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modèle de l’offre et de la demande de fonds sur</a:t>
            </a:r>
            <a:r>
              <a:rPr lang="fr-CA" dirty="0" smtClean="0"/>
              <a:t>          les </a:t>
            </a:r>
            <a:r>
              <a:rPr lang="fr-CA" dirty="0" smtClean="0"/>
              <a:t>marchés financiers</a:t>
            </a:r>
            <a:r>
              <a:rPr lang="fr-CA" dirty="0" smtClean="0"/>
              <a:t>.</a:t>
            </a:r>
            <a:endParaRPr lang="fr-CA" b="1" dirty="0" smtClean="0"/>
          </a:p>
          <a:p>
            <a:pPr lvl="1">
              <a:buFont typeface="Arial"/>
              <a:buChar char="•"/>
            </a:pPr>
            <a:r>
              <a:rPr lang="fr-CA" b="1" dirty="0" smtClean="0"/>
              <a:t>Système </a:t>
            </a:r>
            <a:r>
              <a:rPr lang="fr-CA" b="1" dirty="0"/>
              <a:t>financier </a:t>
            </a:r>
            <a:r>
              <a:rPr lang="fr-CA" dirty="0"/>
              <a:t>: Ensemble des institutions qui contribuent à coordonner l’épargne des uns et</a:t>
            </a:r>
            <a:r>
              <a:rPr lang="fr-CA" dirty="0" smtClean="0"/>
              <a:t>              les </a:t>
            </a:r>
            <a:r>
              <a:rPr lang="fr-CA" dirty="0"/>
              <a:t>investissements des autres. </a:t>
            </a:r>
          </a:p>
          <a:p>
            <a:pPr marL="819150" lvl="1" indent="-457200">
              <a:buFont typeface="Arial"/>
              <a:buChar char="•"/>
            </a:pPr>
            <a:endParaRPr lang="fr-CA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CA" dirty="0" smtClean="0"/>
              <a:t>8</a:t>
            </a:r>
            <a:endParaRPr lang="fr-CA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2019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</a:t>
            </a:r>
            <a:r>
              <a:rPr lang="fr-CA" dirty="0"/>
              <a:t>canadiennes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4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</a:t>
            </a:r>
            <a:r>
              <a:rPr lang="fr-CA" dirty="0" smtClean="0"/>
              <a:t>système financier transfère les ressources</a:t>
            </a:r>
            <a:r>
              <a:rPr lang="fr-CA" dirty="0" smtClean="0"/>
              <a:t>              des </a:t>
            </a:r>
            <a:r>
              <a:rPr lang="fr-CA" dirty="0" smtClean="0"/>
              <a:t>épargnants (qui dépensent moins d’argent qu’ils en gagnent) aux emprunteurs (qui dépensent plus</a:t>
            </a:r>
            <a:r>
              <a:rPr lang="fr-CA" dirty="0" smtClean="0"/>
              <a:t>    d’argent </a:t>
            </a:r>
            <a:r>
              <a:rPr lang="fr-CA" dirty="0" smtClean="0"/>
              <a:t>qu’ils n’en gagnent).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institutions financières majeures peuvent être regroupées en deux catégories :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marchés </a:t>
            </a:r>
            <a:r>
              <a:rPr lang="fr-CA" dirty="0" smtClean="0"/>
              <a:t>financiers.</a:t>
            </a:r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intermédiaires </a:t>
            </a:r>
            <a:r>
              <a:rPr lang="fr-CA" dirty="0" smtClean="0"/>
              <a:t>financiers</a:t>
            </a:r>
            <a:r>
              <a:rPr lang="fr-CA" dirty="0" smtClean="0"/>
              <a:t>.</a:t>
            </a:r>
            <a:endParaRPr lang="fr-CA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5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Les marchés financiers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Marchés </a:t>
            </a:r>
            <a:r>
              <a:rPr lang="fr-CA" b="1" dirty="0" smtClean="0"/>
              <a:t>financiers </a:t>
            </a:r>
            <a:r>
              <a:rPr lang="fr-CA" dirty="0" smtClean="0"/>
              <a:t>: Marchés qui permettent aux épargnants de transférer des fonds aux investisseurs.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deux plus importants marchés financiers sont </a:t>
            </a:r>
            <a:br>
              <a:rPr lang="fr-CA" dirty="0" smtClean="0"/>
            </a:br>
            <a:r>
              <a:rPr lang="fr-CA" dirty="0" smtClean="0"/>
              <a:t>les suivants :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marché des obligations.</a:t>
            </a:r>
            <a:endParaRPr lang="fr-CA" dirty="0" smtClean="0"/>
          </a:p>
          <a:p>
            <a:pPr lvl="2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marché des actions</a:t>
            </a:r>
            <a:r>
              <a:rPr lang="fr-CA" dirty="0" smtClean="0"/>
              <a:t>.</a:t>
            </a:r>
            <a:endParaRPr lang="fr-CA" b="1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3588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6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 smtClean="0"/>
              <a:t>Le marché des obligations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Obligation </a:t>
            </a:r>
            <a:r>
              <a:rPr lang="fr-CA" dirty="0" smtClean="0"/>
              <a:t>: Reconnaissance de dette par laquelle</a:t>
            </a:r>
            <a:r>
              <a:rPr lang="fr-CA" dirty="0" smtClean="0"/>
              <a:t>     une </a:t>
            </a:r>
            <a:r>
              <a:rPr lang="fr-CA" dirty="0" smtClean="0"/>
              <a:t>entreprise ou un gouvernement s’engage à verser des intérêts convenus et à rembourser le prêt</a:t>
            </a:r>
            <a:r>
              <a:rPr lang="fr-CA" dirty="0" smtClean="0"/>
              <a:t>                  à </a:t>
            </a:r>
            <a:r>
              <a:rPr lang="fr-CA" dirty="0" smtClean="0"/>
              <a:t>des dates déterminées.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Un marché obligataire se caractérise par le terme </a:t>
            </a:r>
            <a:br>
              <a:rPr lang="fr-CA" dirty="0" smtClean="0"/>
            </a:br>
            <a:r>
              <a:rPr lang="fr-CA" dirty="0" smtClean="0"/>
              <a:t>et le risque de crédit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0255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7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CA" b="1" dirty="0"/>
              <a:t>Le marché des actions</a:t>
            </a:r>
            <a:endParaRPr lang="fr-CA" b="1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b="1" dirty="0" smtClean="0"/>
              <a:t>Action</a:t>
            </a:r>
            <a:r>
              <a:rPr lang="fr-CA" dirty="0" smtClean="0"/>
              <a:t> </a:t>
            </a:r>
            <a:r>
              <a:rPr lang="fr-CA" dirty="0" smtClean="0"/>
              <a:t>: Titre de propriété d’une société qui donne droit</a:t>
            </a:r>
            <a:r>
              <a:rPr lang="fr-CA" dirty="0" smtClean="0"/>
              <a:t>  à </a:t>
            </a:r>
            <a:r>
              <a:rPr lang="fr-CA" dirty="0" smtClean="0"/>
              <a:t>une part de ses profits. 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La vente d’actions pour obtenir du capital s’appelle « financement par capitaux propres »</a:t>
            </a:r>
            <a:r>
              <a:rPr lang="fr-CA" dirty="0" smtClean="0"/>
              <a:t>.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7628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8</a:t>
            </a:fld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2"/>
          </p:nvPr>
        </p:nvSpPr>
        <p:spPr>
          <a:xfrm>
            <a:off x="110944" y="1643050"/>
            <a:ext cx="9033056" cy="4449775"/>
          </a:xfrm>
        </p:spPr>
        <p:txBody>
          <a:bodyPr/>
          <a:lstStyle/>
          <a:p>
            <a:r>
              <a:rPr lang="fr-CA" b="1" dirty="0"/>
              <a:t>Le marché des </a:t>
            </a:r>
            <a:r>
              <a:rPr lang="fr-CA" b="1" dirty="0" smtClean="0"/>
              <a:t>actions (suite)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Les </a:t>
            </a:r>
            <a:r>
              <a:rPr lang="fr-CA" dirty="0" smtClean="0"/>
              <a:t>actions s’échangent entre actionnaires sur</a:t>
            </a:r>
            <a:r>
              <a:rPr lang="fr-CA" dirty="0" smtClean="0"/>
              <a:t> les marchés </a:t>
            </a:r>
            <a:r>
              <a:rPr lang="fr-CA" dirty="0" smtClean="0"/>
              <a:t>d’actions organisés, comme le NYSE,</a:t>
            </a:r>
            <a:r>
              <a:rPr lang="fr-CA" dirty="0" smtClean="0"/>
              <a:t> le </a:t>
            </a:r>
            <a:r>
              <a:rPr lang="fr-CA" dirty="0" smtClean="0"/>
              <a:t>NASDAQ,</a:t>
            </a:r>
            <a:r>
              <a:rPr lang="fr-CA" dirty="0" smtClean="0"/>
              <a:t>             le </a:t>
            </a:r>
            <a:r>
              <a:rPr lang="fr-CA" dirty="0" smtClean="0"/>
              <a:t>TSX et la Bourse de Montréal.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L’offre et la demande d’actions déterminent leur prix</a:t>
            </a:r>
            <a:r>
              <a:rPr lang="fr-CA" dirty="0" smtClean="0"/>
              <a:t>           de </a:t>
            </a:r>
            <a:r>
              <a:rPr lang="fr-CA" dirty="0" smtClean="0"/>
              <a:t>vente. </a:t>
            </a:r>
            <a:endParaRPr lang="fr-CA" dirty="0" smtClean="0"/>
          </a:p>
          <a:p>
            <a:pPr lvl="1">
              <a:spcAft>
                <a:spcPts val="0"/>
              </a:spcAft>
              <a:buFont typeface="Arial" charset="0"/>
              <a:buChar char="•"/>
            </a:pPr>
            <a:r>
              <a:rPr lang="fr-CA" dirty="0" smtClean="0"/>
              <a:t>Le niveau général des prix des actions est mesuré</a:t>
            </a:r>
            <a:r>
              <a:rPr lang="fr-CA" dirty="0" smtClean="0"/>
              <a:t>            par </a:t>
            </a:r>
            <a:r>
              <a:rPr lang="fr-CA" dirty="0" smtClean="0"/>
              <a:t>les indices boursiers.</a:t>
            </a:r>
            <a:endParaRPr lang="fr-CA" dirty="0" smtClean="0"/>
          </a:p>
          <a:p>
            <a:pPr lvl="1">
              <a:spcAft>
                <a:spcPts val="0"/>
              </a:spcAft>
              <a:buNone/>
            </a:pPr>
            <a:endParaRPr lang="fr-CA" b="1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8775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institutions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>financières canadiennes (suite)</a:t>
            </a:r>
            <a:endParaRPr lang="fr-CA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437E8A14-D642-4221-8302-C4B33561F905}" type="slidenum">
              <a:rPr lang="fr-CA" smtClean="0"/>
              <a:pPr>
                <a:defRPr/>
              </a:pPr>
              <a:t>9</a:t>
            </a:fld>
            <a:endParaRPr lang="fr-CA" dirty="0"/>
          </a:p>
        </p:txBody>
      </p:sp>
      <p:sp>
        <p:nvSpPr>
          <p:cNvPr id="6" name="Rectangle 5"/>
          <p:cNvSpPr/>
          <p:nvPr/>
        </p:nvSpPr>
        <p:spPr>
          <a:xfrm>
            <a:off x="467544" y="1628800"/>
            <a:ext cx="814305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600" b="1" dirty="0" smtClean="0"/>
              <a:t>Bon à savoir : Comment lire les cotes de la Bourse</a:t>
            </a:r>
            <a:endParaRPr lang="fr-CA" sz="2600" b="1" dirty="0"/>
          </a:p>
        </p:txBody>
      </p:sp>
      <p:pic>
        <p:nvPicPr>
          <p:cNvPr id="7" name="Image 6" descr="macro_chap08_p16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86000"/>
            <a:ext cx="8536250" cy="3581400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0373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ception personnalisée">
  <a:themeElements>
    <a:clrScheme name="Marketing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D87A1"/>
      </a:hlink>
      <a:folHlink>
        <a:srgbClr val="8EAB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9262</TotalTime>
  <Words>1124</Words>
  <Application>Microsoft Macintosh PowerPoint</Application>
  <PresentationFormat>Présentation à l'écran (4:3)</PresentationFormat>
  <Paragraphs>125</Paragraphs>
  <Slides>25</Slides>
  <Notes>7</Notes>
  <HiddenSlides>0</HiddenSlides>
  <MMClips>0</MMClips>
  <ScaleCrop>false</ScaleCrop>
  <HeadingPairs>
    <vt:vector size="8" baseType="variant">
      <vt:variant>
        <vt:lpstr>Polices utilisées</vt:lpstr>
      </vt:variant>
      <vt:variant>
        <vt:i4>4</vt:i4>
      </vt:variant>
      <vt:variant>
        <vt:lpstr>Modèle de conception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Formata-Medium</vt:lpstr>
      <vt:lpstr>BlissMedium</vt:lpstr>
      <vt:lpstr>MS PGothic</vt:lpstr>
      <vt:lpstr>Arial Unicode MS</vt:lpstr>
      <vt:lpstr>Conception personnalisée</vt:lpstr>
      <vt:lpstr>Microsoft Equation</vt:lpstr>
      <vt:lpstr>Diapositive 1</vt:lpstr>
      <vt:lpstr>Partie 3 : L’économie réelle à long terme </vt:lpstr>
      <vt:lpstr>Introduction</vt:lpstr>
      <vt:lpstr>Les institutions  financières canadiennes</vt:lpstr>
      <vt:lpstr>Les institutions  financières canadiennes (suite)</vt:lpstr>
      <vt:lpstr>Les institutions  financières canadiennes (suite)</vt:lpstr>
      <vt:lpstr>Les institutions  financières canadiennes (suite)</vt:lpstr>
      <vt:lpstr>Les institutions  financières canadiennes (suite)</vt:lpstr>
      <vt:lpstr>Les institutions  financières canadiennes (suite)</vt:lpstr>
      <vt:lpstr>Les institutions  financières canadiennes (suite)</vt:lpstr>
      <vt:lpstr>Les institutions  financières canadiennes (suite)</vt:lpstr>
      <vt:lpstr>Les institutions  financières canadiennes (suite)</vt:lpstr>
      <vt:lpstr>L’épargne et l’investissement dans la comptabilité nationale</vt:lpstr>
      <vt:lpstr>L’épargne et l’investissement dans la comptabilité nationale (suite)</vt:lpstr>
      <vt:lpstr>L’épargne et l’investissement dans la comptabilité nationale (suite)</vt:lpstr>
      <vt:lpstr>L’épargne et l’investissement dans la comptabilité nationale (suite)</vt:lpstr>
      <vt:lpstr>Le marché  des fonds prêtables</vt:lpstr>
      <vt:lpstr>Le marché  des fonds prêtables (suite)</vt:lpstr>
      <vt:lpstr>Figure 8.1 :  Le marché des fonds prêtables</vt:lpstr>
      <vt:lpstr>Le marché  des fonds prêtables (suite)</vt:lpstr>
      <vt:lpstr>Figure 8.2 : Les incitatifs à l’épargne et l’offre de fonds prêtables</vt:lpstr>
      <vt:lpstr>Figure 8.3 : Les incitatifs à l’investissement et la demande de fonds prêtables</vt:lpstr>
      <vt:lpstr>Figure 8.4 : Les conséquences d’un déficit budgétaire gouvernemental</vt:lpstr>
      <vt:lpstr>Le marché  des fonds prêtables (suite)</vt:lpstr>
      <vt:lpstr>Conclusion</vt:lpstr>
    </vt:vector>
  </TitlesOfParts>
  <Company>Cheneliere-Education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Potter Nouvelle génération</dc:title>
  <dc:creator>Maria Sheink</dc:creator>
  <cp:lastModifiedBy>Nadia Martel</cp:lastModifiedBy>
  <cp:revision>995</cp:revision>
  <cp:lastPrinted>2010-03-09T15:24:54Z</cp:lastPrinted>
  <dcterms:created xsi:type="dcterms:W3CDTF">2014-05-15T15:39:18Z</dcterms:created>
  <dcterms:modified xsi:type="dcterms:W3CDTF">2014-05-15T16:22:30Z</dcterms:modified>
</cp:coreProperties>
</file>

<file path=docProps/thumbnail.jpeg>
</file>